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6" r:id="rId3"/>
    <p:sldId id="268" r:id="rId4"/>
    <p:sldId id="258" r:id="rId5"/>
    <p:sldId id="259" r:id="rId6"/>
    <p:sldId id="265" r:id="rId7"/>
    <p:sldId id="261" r:id="rId8"/>
    <p:sldId id="264" r:id="rId9"/>
    <p:sldId id="267" r:id="rId10"/>
    <p:sldId id="266" r:id="rId11"/>
    <p:sldId id="269" r:id="rId12"/>
    <p:sldId id="260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6E4AB-C9C3-4A1A-A3F5-BDE1E5C563C2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F796C-0A64-49EB-875D-8504BB36F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83F-51FB-40EB-B938-76843FB4ABFF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5A79-3E44-4F65-8CF9-2647BC2F8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83F-51FB-40EB-B938-76843FB4ABFF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5A79-3E44-4F65-8CF9-2647BC2F8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83F-51FB-40EB-B938-76843FB4ABFF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5A79-3E44-4F65-8CF9-2647BC2F8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83F-51FB-40EB-B938-76843FB4ABFF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5A79-3E44-4F65-8CF9-2647BC2F8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83F-51FB-40EB-B938-76843FB4ABFF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5A79-3E44-4F65-8CF9-2647BC2F8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83F-51FB-40EB-B938-76843FB4ABFF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5A79-3E44-4F65-8CF9-2647BC2F8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83F-51FB-40EB-B938-76843FB4ABFF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5A79-3E44-4F65-8CF9-2647BC2F8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83F-51FB-40EB-B938-76843FB4ABFF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5A79-3E44-4F65-8CF9-2647BC2F8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83F-51FB-40EB-B938-76843FB4ABFF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5A79-3E44-4F65-8CF9-2647BC2F8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83F-51FB-40EB-B938-76843FB4ABFF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5A79-3E44-4F65-8CF9-2647BC2F8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83F-51FB-40EB-B938-76843FB4ABFF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5A79-3E44-4F65-8CF9-2647BC2F8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5083F-51FB-40EB-B938-76843FB4ABFF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05A79-3E44-4F65-8CF9-2647BC2F8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>
            <a:stCxn id="20" idx="3"/>
            <a:endCxn id="23" idx="1"/>
          </p:cNvCxnSpPr>
          <p:nvPr/>
        </p:nvCxnSpPr>
        <p:spPr>
          <a:xfrm>
            <a:off x="3255169" y="2317522"/>
            <a:ext cx="2808312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Gerade Verbindung 4"/>
          <p:cNvCxnSpPr>
            <a:stCxn id="21" idx="3"/>
            <a:endCxn id="22" idx="1"/>
          </p:cNvCxnSpPr>
          <p:nvPr/>
        </p:nvCxnSpPr>
        <p:spPr>
          <a:xfrm>
            <a:off x="2319065" y="2600908"/>
            <a:ext cx="3744416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Gerade Verbindung 5"/>
          <p:cNvCxnSpPr>
            <a:stCxn id="24" idx="3"/>
            <a:endCxn id="25" idx="1"/>
          </p:cNvCxnSpPr>
          <p:nvPr/>
        </p:nvCxnSpPr>
        <p:spPr>
          <a:xfrm>
            <a:off x="2319065" y="2744924"/>
            <a:ext cx="3744416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Gerade Verbindung 6"/>
          <p:cNvCxnSpPr>
            <a:stCxn id="26" idx="3"/>
          </p:cNvCxnSpPr>
          <p:nvPr/>
        </p:nvCxnSpPr>
        <p:spPr>
          <a:xfrm>
            <a:off x="2319065" y="2880556"/>
            <a:ext cx="3672408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Gerade Verbindung 7"/>
          <p:cNvCxnSpPr>
            <a:stCxn id="28" idx="3"/>
            <a:endCxn id="29" idx="1"/>
          </p:cNvCxnSpPr>
          <p:nvPr/>
        </p:nvCxnSpPr>
        <p:spPr>
          <a:xfrm>
            <a:off x="2319065" y="3032956"/>
            <a:ext cx="3744416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Gerade Verbindung 8"/>
          <p:cNvCxnSpPr>
            <a:stCxn id="30" idx="3"/>
            <a:endCxn id="31" idx="1"/>
          </p:cNvCxnSpPr>
          <p:nvPr/>
        </p:nvCxnSpPr>
        <p:spPr>
          <a:xfrm>
            <a:off x="2319065" y="3176972"/>
            <a:ext cx="3744416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Gerade Verbindung 9"/>
          <p:cNvCxnSpPr>
            <a:stCxn id="32" idx="3"/>
            <a:endCxn id="33" idx="1"/>
          </p:cNvCxnSpPr>
          <p:nvPr/>
        </p:nvCxnSpPr>
        <p:spPr>
          <a:xfrm>
            <a:off x="2319065" y="3320988"/>
            <a:ext cx="3744416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10"/>
          <p:cNvCxnSpPr>
            <a:stCxn id="34" idx="3"/>
            <a:endCxn id="35" idx="1"/>
          </p:cNvCxnSpPr>
          <p:nvPr/>
        </p:nvCxnSpPr>
        <p:spPr>
          <a:xfrm>
            <a:off x="2823121" y="3537012"/>
            <a:ext cx="3240360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Gerade Verbindung 11"/>
          <p:cNvCxnSpPr>
            <a:stCxn id="36" idx="3"/>
            <a:endCxn id="37" idx="1"/>
          </p:cNvCxnSpPr>
          <p:nvPr/>
        </p:nvCxnSpPr>
        <p:spPr>
          <a:xfrm>
            <a:off x="2823121" y="3681028"/>
            <a:ext cx="3240360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12"/>
          <p:cNvCxnSpPr>
            <a:stCxn id="38" idx="3"/>
            <a:endCxn id="39" idx="1"/>
          </p:cNvCxnSpPr>
          <p:nvPr/>
        </p:nvCxnSpPr>
        <p:spPr>
          <a:xfrm>
            <a:off x="2823121" y="3816660"/>
            <a:ext cx="3240360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13"/>
          <p:cNvCxnSpPr>
            <a:stCxn id="40" idx="3"/>
            <a:endCxn id="41" idx="1"/>
          </p:cNvCxnSpPr>
          <p:nvPr/>
        </p:nvCxnSpPr>
        <p:spPr>
          <a:xfrm>
            <a:off x="2823121" y="3969060"/>
            <a:ext cx="3240360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>
            <a:stCxn id="42" idx="3"/>
            <a:endCxn id="43" idx="1"/>
          </p:cNvCxnSpPr>
          <p:nvPr/>
        </p:nvCxnSpPr>
        <p:spPr>
          <a:xfrm>
            <a:off x="2823121" y="4113076"/>
            <a:ext cx="3240360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15"/>
          <p:cNvCxnSpPr>
            <a:stCxn id="44" idx="3"/>
            <a:endCxn id="45" idx="1"/>
          </p:cNvCxnSpPr>
          <p:nvPr/>
        </p:nvCxnSpPr>
        <p:spPr>
          <a:xfrm>
            <a:off x="2823121" y="4257092"/>
            <a:ext cx="3240360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1382961" y="1700808"/>
            <a:ext cx="1604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splice-acceptor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5415409" y="1700808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splice-donor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18865" y="2132856"/>
            <a:ext cx="180020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…NAG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319065" y="2132856"/>
            <a:ext cx="93610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NA</a:t>
            </a: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G/T</a:t>
            </a:r>
            <a:endParaRPr lang="en-US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1743001" y="2564904"/>
            <a:ext cx="576064" cy="720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hteck 21"/>
          <p:cNvSpPr/>
          <p:nvPr/>
        </p:nvSpPr>
        <p:spPr>
          <a:xfrm>
            <a:off x="6063481" y="2564904"/>
            <a:ext cx="144016" cy="720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feld 22"/>
          <p:cNvSpPr txBox="1"/>
          <p:nvPr/>
        </p:nvSpPr>
        <p:spPr>
          <a:xfrm>
            <a:off x="6063481" y="2132856"/>
            <a:ext cx="2592288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GYN…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1887017" y="2708920"/>
            <a:ext cx="432048" cy="720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hteck 24"/>
          <p:cNvSpPr/>
          <p:nvPr/>
        </p:nvSpPr>
        <p:spPr>
          <a:xfrm>
            <a:off x="6063481" y="2708920"/>
            <a:ext cx="216024" cy="720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hteck 25"/>
          <p:cNvSpPr/>
          <p:nvPr/>
        </p:nvSpPr>
        <p:spPr>
          <a:xfrm>
            <a:off x="1959025" y="2844552"/>
            <a:ext cx="360040" cy="720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hteck 26"/>
          <p:cNvSpPr/>
          <p:nvPr/>
        </p:nvSpPr>
        <p:spPr>
          <a:xfrm>
            <a:off x="6063481" y="2844552"/>
            <a:ext cx="360040" cy="720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hteck 27"/>
          <p:cNvSpPr/>
          <p:nvPr/>
        </p:nvSpPr>
        <p:spPr>
          <a:xfrm>
            <a:off x="2031033" y="2996952"/>
            <a:ext cx="288032" cy="720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hteck 28"/>
          <p:cNvSpPr/>
          <p:nvPr/>
        </p:nvSpPr>
        <p:spPr>
          <a:xfrm>
            <a:off x="6063481" y="2996952"/>
            <a:ext cx="432048" cy="720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hteck 29"/>
          <p:cNvSpPr/>
          <p:nvPr/>
        </p:nvSpPr>
        <p:spPr>
          <a:xfrm>
            <a:off x="2103041" y="3140968"/>
            <a:ext cx="216024" cy="720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hteck 30"/>
          <p:cNvSpPr/>
          <p:nvPr/>
        </p:nvSpPr>
        <p:spPr>
          <a:xfrm>
            <a:off x="6063481" y="3140968"/>
            <a:ext cx="504056" cy="720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hteck 31"/>
          <p:cNvSpPr/>
          <p:nvPr/>
        </p:nvSpPr>
        <p:spPr>
          <a:xfrm>
            <a:off x="2247057" y="3284984"/>
            <a:ext cx="72008" cy="720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hteck 32"/>
          <p:cNvSpPr/>
          <p:nvPr/>
        </p:nvSpPr>
        <p:spPr>
          <a:xfrm>
            <a:off x="6063481" y="3284984"/>
            <a:ext cx="648072" cy="720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hteck 33"/>
          <p:cNvSpPr/>
          <p:nvPr/>
        </p:nvSpPr>
        <p:spPr>
          <a:xfrm>
            <a:off x="2247057" y="3501008"/>
            <a:ext cx="576064" cy="720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hteck 34"/>
          <p:cNvSpPr/>
          <p:nvPr/>
        </p:nvSpPr>
        <p:spPr>
          <a:xfrm>
            <a:off x="6063481" y="3501008"/>
            <a:ext cx="144016" cy="720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hteck 35"/>
          <p:cNvSpPr/>
          <p:nvPr/>
        </p:nvSpPr>
        <p:spPr>
          <a:xfrm>
            <a:off x="2391073" y="3645024"/>
            <a:ext cx="432048" cy="720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hteck 36"/>
          <p:cNvSpPr/>
          <p:nvPr/>
        </p:nvSpPr>
        <p:spPr>
          <a:xfrm>
            <a:off x="6063481" y="3645024"/>
            <a:ext cx="216024" cy="720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hteck 37"/>
          <p:cNvSpPr/>
          <p:nvPr/>
        </p:nvSpPr>
        <p:spPr>
          <a:xfrm>
            <a:off x="2463081" y="3780656"/>
            <a:ext cx="360040" cy="720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hteck 38"/>
          <p:cNvSpPr/>
          <p:nvPr/>
        </p:nvSpPr>
        <p:spPr>
          <a:xfrm>
            <a:off x="6063481" y="3780656"/>
            <a:ext cx="360040" cy="720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hteck 39"/>
          <p:cNvSpPr/>
          <p:nvPr/>
        </p:nvSpPr>
        <p:spPr>
          <a:xfrm>
            <a:off x="2535089" y="3933056"/>
            <a:ext cx="288032" cy="720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hteck 40"/>
          <p:cNvSpPr/>
          <p:nvPr/>
        </p:nvSpPr>
        <p:spPr>
          <a:xfrm>
            <a:off x="6063481" y="3933056"/>
            <a:ext cx="432048" cy="720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hteck 41"/>
          <p:cNvSpPr/>
          <p:nvPr/>
        </p:nvSpPr>
        <p:spPr>
          <a:xfrm>
            <a:off x="2607097" y="4077072"/>
            <a:ext cx="216024" cy="720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hteck 42"/>
          <p:cNvSpPr/>
          <p:nvPr/>
        </p:nvSpPr>
        <p:spPr>
          <a:xfrm>
            <a:off x="6063481" y="4077072"/>
            <a:ext cx="504056" cy="720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hteck 43"/>
          <p:cNvSpPr/>
          <p:nvPr/>
        </p:nvSpPr>
        <p:spPr>
          <a:xfrm>
            <a:off x="2751113" y="4221088"/>
            <a:ext cx="72008" cy="720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hteck 44"/>
          <p:cNvSpPr/>
          <p:nvPr/>
        </p:nvSpPr>
        <p:spPr>
          <a:xfrm>
            <a:off x="6063481" y="4221088"/>
            <a:ext cx="648072" cy="720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feld 45"/>
          <p:cNvSpPr txBox="1"/>
          <p:nvPr/>
        </p:nvSpPr>
        <p:spPr>
          <a:xfrm>
            <a:off x="1187624" y="188640"/>
            <a:ext cx="67687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Influence of SNVs on </a:t>
            </a:r>
            <a:r>
              <a:rPr lang="en-US" sz="2600" b="1" u="sng" dirty="0" err="1" smtClean="0"/>
              <a:t>TA</a:t>
            </a:r>
            <a:r>
              <a:rPr lang="en-US" sz="2600" b="1" dirty="0" err="1" smtClean="0"/>
              <a:t>ndem</a:t>
            </a:r>
            <a:r>
              <a:rPr lang="en-US" sz="2600" b="1" dirty="0" smtClean="0"/>
              <a:t> </a:t>
            </a:r>
            <a:r>
              <a:rPr lang="en-US" sz="2600" b="1" u="sng" dirty="0" smtClean="0"/>
              <a:t>S</a:t>
            </a:r>
            <a:r>
              <a:rPr lang="en-US" sz="2600" b="1" dirty="0" smtClean="0"/>
              <a:t>plice </a:t>
            </a:r>
            <a:r>
              <a:rPr lang="en-US" sz="2600" b="1" u="sng" dirty="0" smtClean="0"/>
              <a:t>S</a:t>
            </a:r>
            <a:r>
              <a:rPr lang="en-US" sz="2600" b="1" dirty="0" smtClean="0"/>
              <a:t>ites</a:t>
            </a:r>
            <a:endParaRPr lang="en-US" sz="2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Gerade Verbindung 10"/>
          <p:cNvCxnSpPr>
            <a:stCxn id="5" idx="3"/>
            <a:endCxn id="7" idx="1"/>
          </p:cNvCxnSpPr>
          <p:nvPr/>
        </p:nvCxnSpPr>
        <p:spPr>
          <a:xfrm>
            <a:off x="1043608" y="2973722"/>
            <a:ext cx="45365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/>
        </p:nvSpPr>
        <p:spPr>
          <a:xfrm>
            <a:off x="107504" y="404664"/>
            <a:ext cx="9036496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b="1" dirty="0" smtClean="0"/>
              <a:t>Problems:</a:t>
            </a:r>
          </a:p>
          <a:p>
            <a:pPr>
              <a:lnSpc>
                <a:spcPct val="125000"/>
              </a:lnSpc>
              <a:buFontTx/>
              <a:buChar char="-"/>
            </a:pPr>
            <a:r>
              <a:rPr lang="en-US" sz="1600" dirty="0" smtClean="0"/>
              <a:t> difficult to tell which SNVs actually have an effect on splicing</a:t>
            </a:r>
          </a:p>
          <a:p>
            <a:pPr>
              <a:lnSpc>
                <a:spcPct val="125000"/>
              </a:lnSpc>
              <a:buFontTx/>
              <a:buChar char="-"/>
            </a:pPr>
            <a:r>
              <a:rPr lang="en-US" sz="1600" dirty="0" smtClean="0"/>
              <a:t> in general, only few individuals homozygous for SNVs in +/- 30 </a:t>
            </a:r>
            <a:r>
              <a:rPr lang="en-US" sz="1600" dirty="0" err="1" smtClean="0"/>
              <a:t>bp</a:t>
            </a:r>
            <a:r>
              <a:rPr lang="en-US" sz="1600" dirty="0" smtClean="0"/>
              <a:t> around annotated </a:t>
            </a:r>
            <a:r>
              <a:rPr lang="en-US" sz="1600" dirty="0" err="1" smtClean="0"/>
              <a:t>exon</a:t>
            </a:r>
            <a:r>
              <a:rPr lang="en-US" sz="1600" dirty="0" smtClean="0"/>
              <a:t> boundaries</a:t>
            </a:r>
          </a:p>
          <a:p>
            <a:pPr>
              <a:lnSpc>
                <a:spcPct val="125000"/>
              </a:lnSpc>
              <a:buFontTx/>
              <a:buChar char="-"/>
            </a:pPr>
            <a:r>
              <a:rPr lang="en-US" sz="1600" dirty="0" smtClean="0"/>
              <a:t> expression differences overlay SNV specific splice-effects</a:t>
            </a:r>
          </a:p>
          <a:p>
            <a:pPr>
              <a:lnSpc>
                <a:spcPct val="125000"/>
              </a:lnSpc>
              <a:buFontTx/>
              <a:buChar char="-"/>
            </a:pPr>
            <a:r>
              <a:rPr lang="en-US" sz="1600" dirty="0"/>
              <a:t> </a:t>
            </a:r>
            <a:r>
              <a:rPr lang="en-US" sz="1600" dirty="0" smtClean="0"/>
              <a:t>(linkage disequilibrium with) other SNVs could falsify the results</a:t>
            </a:r>
          </a:p>
          <a:p>
            <a:pPr>
              <a:lnSpc>
                <a:spcPct val="125000"/>
              </a:lnSpc>
              <a:buFontTx/>
              <a:buChar char="-"/>
            </a:pPr>
            <a:r>
              <a:rPr lang="en-US" sz="1600" dirty="0" smtClean="0"/>
              <a:t> the results give no proof that a certain SNV is responsible for the presents or absence of a certain </a:t>
            </a:r>
            <a:r>
              <a:rPr lang="en-US" sz="1600" dirty="0" err="1" smtClean="0"/>
              <a:t>isoform</a:t>
            </a:r>
            <a:endParaRPr lang="en-US" sz="1600" dirty="0" smtClean="0"/>
          </a:p>
        </p:txBody>
      </p:sp>
      <p:sp>
        <p:nvSpPr>
          <p:cNvPr id="5" name="Rechteck 4"/>
          <p:cNvSpPr/>
          <p:nvPr/>
        </p:nvSpPr>
        <p:spPr>
          <a:xfrm>
            <a:off x="539552" y="2865710"/>
            <a:ext cx="50405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hteck 5"/>
          <p:cNvSpPr/>
          <p:nvPr/>
        </p:nvSpPr>
        <p:spPr>
          <a:xfrm>
            <a:off x="2771800" y="2865710"/>
            <a:ext cx="122413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hteck 6"/>
          <p:cNvSpPr/>
          <p:nvPr/>
        </p:nvSpPr>
        <p:spPr>
          <a:xfrm>
            <a:off x="5580112" y="2865710"/>
            <a:ext cx="136815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feld 11"/>
          <p:cNvSpPr txBox="1"/>
          <p:nvPr/>
        </p:nvSpPr>
        <p:spPr>
          <a:xfrm>
            <a:off x="1043608" y="249637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SNV1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555776" y="250567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SNV2</a:t>
            </a:r>
            <a:endParaRPr lang="en-US" dirty="0"/>
          </a:p>
        </p:txBody>
      </p:sp>
      <p:cxnSp>
        <p:nvCxnSpPr>
          <p:cNvPr id="15" name="Gerade Verbindung 14"/>
          <p:cNvCxnSpPr/>
          <p:nvPr/>
        </p:nvCxnSpPr>
        <p:spPr>
          <a:xfrm>
            <a:off x="2843808" y="2865710"/>
            <a:ext cx="0" cy="2160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>
            <a:off x="1403648" y="2865710"/>
            <a:ext cx="0" cy="2160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539552" y="358579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causative SNV more than 30 </a:t>
            </a:r>
            <a:r>
              <a:rPr lang="en-US" dirty="0" err="1" smtClean="0"/>
              <a:t>bp</a:t>
            </a:r>
            <a:r>
              <a:rPr lang="en-US" dirty="0" smtClean="0"/>
              <a:t> inside the </a:t>
            </a:r>
            <a:r>
              <a:rPr lang="en-US" dirty="0" err="1" smtClean="0"/>
              <a:t>intron</a:t>
            </a:r>
            <a:r>
              <a:rPr lang="en-US" dirty="0" smtClean="0"/>
              <a:t> reflects a significant change in the splice-pattern to an </a:t>
            </a:r>
            <a:r>
              <a:rPr lang="en-US" dirty="0" err="1" smtClean="0"/>
              <a:t>exonic</a:t>
            </a:r>
            <a:r>
              <a:rPr lang="en-US" dirty="0" smtClean="0"/>
              <a:t> SNV</a:t>
            </a:r>
            <a:endParaRPr lang="en-US" dirty="0"/>
          </a:p>
        </p:txBody>
      </p:sp>
      <p:sp>
        <p:nvSpPr>
          <p:cNvPr id="22" name="Nach oben gekrümmter Pfeil 21"/>
          <p:cNvSpPr/>
          <p:nvPr/>
        </p:nvSpPr>
        <p:spPr>
          <a:xfrm>
            <a:off x="1403648" y="3153742"/>
            <a:ext cx="1512168" cy="360040"/>
          </a:xfrm>
          <a:prstGeom prst="curved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95536" y="332657"/>
          <a:ext cx="8304270" cy="394501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675437"/>
                <a:gridCol w="750304"/>
                <a:gridCol w="1116318"/>
                <a:gridCol w="1116318"/>
                <a:gridCol w="1116318"/>
                <a:gridCol w="375717"/>
                <a:gridCol w="354318"/>
                <a:gridCol w="890957"/>
                <a:gridCol w="865239"/>
                <a:gridCol w="536627"/>
                <a:gridCol w="506717"/>
              </a:tblGrid>
              <a:tr h="16365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siteID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chrom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start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end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SNV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pos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ref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alt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AG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GY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Δ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AG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de-DE" sz="12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</a:tr>
              <a:tr h="19638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chr13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20413095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20413155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20413151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323528" y="1124744"/>
          <a:ext cx="3171298" cy="2375535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936104"/>
                <a:gridCol w="1044067"/>
                <a:gridCol w="1191127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kern="1200" dirty="0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variant</a:t>
                      </a:r>
                      <a:endParaRPr lang="de-DE" sz="1400" b="1" u="none" strike="noStrike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start</a:t>
                      </a:r>
                      <a:r>
                        <a:rPr lang="de-DE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4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position</a:t>
                      </a:r>
                      <a:endParaRPr lang="de-DE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end</a:t>
                      </a:r>
                      <a:r>
                        <a:rPr lang="de-DE" sz="1400" b="1" i="0" u="none" strike="noStrike" baseline="0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400" b="1" i="0" u="none" strike="noStrike" baseline="0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position</a:t>
                      </a:r>
                      <a:endParaRPr lang="de-DE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variant_0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20413125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20425495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variant_1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20413125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20425829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variant_2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20413125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20424632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variant_3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20413125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20425834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variant_4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20413125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20425488</a:t>
                      </a: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variant_5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20413125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20418736</a:t>
                      </a: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variant_6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20413125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20418994</a:t>
                      </a: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variant_7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20413125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20419808</a:t>
                      </a: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variant_8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20413125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20425491</a:t>
                      </a: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variant_9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20413108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20425495</a:t>
                      </a: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variant_10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20413125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20436539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107504" y="3990738"/>
          <a:ext cx="8928994" cy="2390590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3034322"/>
                <a:gridCol w="389048"/>
                <a:gridCol w="389048"/>
                <a:gridCol w="441316"/>
                <a:gridCol w="389048"/>
                <a:gridCol w="718655"/>
                <a:gridCol w="718655"/>
                <a:gridCol w="543374"/>
                <a:gridCol w="406260"/>
                <a:gridCol w="543374"/>
                <a:gridCol w="406260"/>
                <a:gridCol w="543374"/>
                <a:gridCol w="406260"/>
              </a:tblGrid>
              <a:tr h="239059">
                <a:tc>
                  <a:txBody>
                    <a:bodyPr/>
                    <a:lstStyle/>
                    <a:p>
                      <a:pPr algn="ctr" fontAlgn="b"/>
                      <a:endParaRPr lang="de-DE" sz="1200" b="1" u="none" strike="noStrike" kern="1200" dirty="0" smtClean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num.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individuals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p-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values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het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hom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combination_grp1_grp2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het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hom</a:t>
                      </a:r>
                      <a:endParaRPr lang="de-DE" sz="1200" b="1" i="0" u="none" strike="noStrike" dirty="0" smtClean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ukw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ref:het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ref:hom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combination_00000000001_00010111100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0.740168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0.077863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269.83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5.28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246.29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180.28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combination_00000000001_00011111100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0.738372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0.075944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269.83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5.37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246.29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180.28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combination_00000000001_00101111100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0.739815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0.077409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269.83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246.29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180.28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combination_00000000001_00110111100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0.739385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0.076976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269.83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5.32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246.29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180.28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combination_00000000001_00111111100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0.737686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0.075176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269.83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5.41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246.29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180.28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combination_00000000001_01001111100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0.739632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0.077256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269.83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5.31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246.29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180.28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combination_00000000001_01010111100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0.739205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0.076825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269.83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5.33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246.29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180.28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combination_00000000001_01011111100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0.737847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0.075046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269.83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5.41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246.29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3.56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180.28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8759" y="764704"/>
            <a:ext cx="9001000" cy="4248472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rgbClr val="DDE8FF"/>
              </a:gs>
              <a:gs pos="100000">
                <a:schemeClr val="bg1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Gewinkelte Verbindung 4"/>
          <p:cNvCxnSpPr/>
          <p:nvPr/>
        </p:nvCxnSpPr>
        <p:spPr>
          <a:xfrm rot="16200000" flipH="1">
            <a:off x="3019986" y="1764624"/>
            <a:ext cx="1086260" cy="219964"/>
          </a:xfrm>
          <a:prstGeom prst="bentConnector3">
            <a:avLst>
              <a:gd name="adj1" fmla="val 50000"/>
            </a:avLst>
          </a:prstGeom>
          <a:ln w="31750">
            <a:solidFill>
              <a:srgbClr val="00B0F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Gewinkelte Verbindung 5"/>
          <p:cNvCxnSpPr/>
          <p:nvPr/>
        </p:nvCxnSpPr>
        <p:spPr>
          <a:xfrm rot="5400000">
            <a:off x="4605262" y="1763524"/>
            <a:ext cx="1080120" cy="216024"/>
          </a:xfrm>
          <a:prstGeom prst="bentConnector3">
            <a:avLst>
              <a:gd name="adj1" fmla="val 50000"/>
            </a:avLst>
          </a:prstGeom>
          <a:ln w="31750"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3309118" y="971436"/>
            <a:ext cx="208823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1000 Genome SNVs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1529995" y="260648"/>
            <a:ext cx="599433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/>
              <a:t>Consequences of SNVs on tandem splicing</a:t>
            </a:r>
            <a:endParaRPr lang="en-US" sz="2600" b="1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0" y="2987660"/>
            <a:ext cx="7629599" cy="1737484"/>
            <a:chOff x="0" y="2339588"/>
            <a:chExt cx="7629599" cy="1737484"/>
          </a:xfrm>
        </p:grpSpPr>
        <p:sp>
          <p:nvSpPr>
            <p:cNvPr id="10" name="Textfeld 9"/>
            <p:cNvSpPr txBox="1"/>
            <p:nvPr/>
          </p:nvSpPr>
          <p:spPr>
            <a:xfrm>
              <a:off x="1292894" y="2339588"/>
              <a:ext cx="2415010" cy="36933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…</a:t>
              </a:r>
              <a:r>
                <a:rPr lang="en-US" b="1" dirty="0" smtClean="0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NAGCGAG</a:t>
              </a:r>
              <a:endPara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645912" y="2339588"/>
              <a:ext cx="230425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CTCGATGTGTGATT…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12" name="Gruppieren 57"/>
            <p:cNvGrpSpPr/>
            <p:nvPr/>
          </p:nvGrpSpPr>
          <p:grpSpPr>
            <a:xfrm>
              <a:off x="0" y="2843644"/>
              <a:ext cx="7629599" cy="1233428"/>
              <a:chOff x="0" y="2843644"/>
              <a:chExt cx="7629599" cy="1233428"/>
            </a:xfrm>
          </p:grpSpPr>
          <p:grpSp>
            <p:nvGrpSpPr>
              <p:cNvPr id="13" name="Gruppieren 56"/>
              <p:cNvGrpSpPr/>
              <p:nvPr/>
            </p:nvGrpSpPr>
            <p:grpSpPr>
              <a:xfrm>
                <a:off x="1292895" y="3707740"/>
                <a:ext cx="4608511" cy="369332"/>
                <a:chOff x="1292895" y="3707740"/>
                <a:chExt cx="4608511" cy="369332"/>
              </a:xfrm>
            </p:grpSpPr>
            <p:sp>
              <p:nvSpPr>
                <p:cNvPr id="18" name="Textfeld 17"/>
                <p:cNvSpPr txBox="1"/>
                <p:nvPr/>
              </p:nvSpPr>
              <p:spPr>
                <a:xfrm>
                  <a:off x="1292895" y="3707740"/>
                  <a:ext cx="1800200" cy="369332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b="1" dirty="0" smtClean="0">
                      <a:latin typeface="Courier New" pitchFamily="49" charset="0"/>
                      <a:cs typeface="Courier New" pitchFamily="49" charset="0"/>
                    </a:rPr>
                    <a:t>…NAG</a:t>
                  </a:r>
                  <a:endParaRPr lang="en-US" b="1" dirty="0">
                    <a:latin typeface="Courier New" pitchFamily="49" charset="0"/>
                    <a:cs typeface="Courier New" pitchFamily="49" charset="0"/>
                  </a:endParaRPr>
                </a:p>
              </p:txBody>
            </p:sp>
            <p:sp>
              <p:nvSpPr>
                <p:cNvPr id="19" name="Textfeld 18"/>
                <p:cNvSpPr txBox="1"/>
                <p:nvPr/>
              </p:nvSpPr>
              <p:spPr>
                <a:xfrm>
                  <a:off x="3093094" y="3707740"/>
                  <a:ext cx="2808312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tx1"/>
                      </a:solidFill>
                      <a:latin typeface="Courier New" pitchFamily="49" charset="0"/>
                      <a:cs typeface="Courier New" pitchFamily="49" charset="0"/>
                    </a:rPr>
                    <a:t>CG</a:t>
                  </a:r>
                  <a:r>
                    <a:rPr lang="en-US" b="1" dirty="0" smtClean="0">
                      <a:solidFill>
                        <a:srgbClr val="00B0F0"/>
                      </a:solidFill>
                      <a:latin typeface="Courier New" pitchFamily="49" charset="0"/>
                      <a:cs typeface="Courier New" pitchFamily="49" charset="0"/>
                    </a:rPr>
                    <a:t>AX</a:t>
                  </a:r>
                  <a:r>
                    <a:rPr lang="en-US" b="1" dirty="0" smtClean="0">
                      <a:solidFill>
                        <a:schemeClr val="tx1"/>
                      </a:solidFill>
                      <a:latin typeface="Courier New" pitchFamily="49" charset="0"/>
                      <a:cs typeface="Courier New" pitchFamily="49" charset="0"/>
                    </a:rPr>
                    <a:t>CTCGATGTG</a:t>
                  </a:r>
                  <a:r>
                    <a:rPr lang="en-US" b="1" dirty="0" smtClean="0">
                      <a:solidFill>
                        <a:srgbClr val="FF0000"/>
                      </a:solidFill>
                      <a:latin typeface="Courier New" pitchFamily="49" charset="0"/>
                      <a:cs typeface="Courier New" pitchFamily="49" charset="0"/>
                    </a:rPr>
                    <a:t>AG</a:t>
                  </a:r>
                  <a:r>
                    <a:rPr lang="en-US" b="1" dirty="0" smtClean="0">
                      <a:solidFill>
                        <a:schemeClr val="tx1"/>
                      </a:solidFill>
                      <a:latin typeface="Courier New" pitchFamily="49" charset="0"/>
                      <a:cs typeface="Courier New" pitchFamily="49" charset="0"/>
                    </a:rPr>
                    <a:t>ATT…</a:t>
                  </a:r>
                  <a:endParaRPr lang="en-US" b="1" dirty="0">
                    <a:solidFill>
                      <a:schemeClr val="tx1"/>
                    </a:solidFill>
                    <a:latin typeface="Courier New" pitchFamily="49" charset="0"/>
                    <a:cs typeface="Courier New" pitchFamily="49" charset="0"/>
                  </a:endParaRPr>
                </a:p>
              </p:txBody>
            </p:sp>
          </p:grpSp>
          <p:sp>
            <p:nvSpPr>
              <p:cNvPr id="14" name="Pfeil nach unten 13"/>
              <p:cNvSpPr/>
              <p:nvPr/>
            </p:nvSpPr>
            <p:spPr>
              <a:xfrm>
                <a:off x="4821286" y="2843644"/>
                <a:ext cx="432048" cy="872248"/>
              </a:xfrm>
              <a:prstGeom prst="downArrow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Pfeil nach unten 14"/>
              <p:cNvSpPr/>
              <p:nvPr/>
            </p:nvSpPr>
            <p:spPr>
              <a:xfrm>
                <a:off x="3453134" y="2843644"/>
                <a:ext cx="432048" cy="872248"/>
              </a:xfrm>
              <a:prstGeom prst="downArrow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feld 15"/>
              <p:cNvSpPr txBox="1"/>
              <p:nvPr/>
            </p:nvSpPr>
            <p:spPr>
              <a:xfrm>
                <a:off x="0" y="2924944"/>
                <a:ext cx="35283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B0F0"/>
                    </a:solidFill>
                  </a:rPr>
                  <a:t>destruction of ‘usually’ realized AG</a:t>
                </a:r>
                <a:endParaRPr lang="en-US" b="1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17" name="Textfeld 16"/>
              <p:cNvSpPr txBox="1"/>
              <p:nvPr/>
            </p:nvSpPr>
            <p:spPr>
              <a:xfrm>
                <a:off x="5253335" y="2924944"/>
                <a:ext cx="23762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generation of novel AG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20" name="Textfeld 19"/>
          <p:cNvSpPr txBox="1"/>
          <p:nvPr/>
        </p:nvSpPr>
        <p:spPr>
          <a:xfrm>
            <a:off x="15053" y="700445"/>
            <a:ext cx="1781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prediction</a:t>
            </a:r>
            <a:r>
              <a:rPr lang="en-US" dirty="0" smtClean="0"/>
              <a:t> </a:t>
            </a:r>
            <a:r>
              <a:rPr lang="en-US" b="1" dirty="0" smtClean="0"/>
              <a:t>phase</a:t>
            </a:r>
            <a:endParaRPr lang="en-US" b="1" dirty="0"/>
          </a:p>
        </p:txBody>
      </p:sp>
      <p:sp>
        <p:nvSpPr>
          <p:cNvPr id="21" name="Pfeil nach rechts 20"/>
          <p:cNvSpPr/>
          <p:nvPr/>
        </p:nvSpPr>
        <p:spPr>
          <a:xfrm rot="5400000">
            <a:off x="4103948" y="5265204"/>
            <a:ext cx="648072" cy="43204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feld 21"/>
          <p:cNvSpPr txBox="1"/>
          <p:nvPr/>
        </p:nvSpPr>
        <p:spPr>
          <a:xfrm>
            <a:off x="0" y="5867980"/>
            <a:ext cx="9180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Do these SNVs actually generate new (or remove) </a:t>
            </a:r>
            <a:r>
              <a:rPr lang="en-US" b="1" dirty="0" err="1" smtClean="0"/>
              <a:t>isoforms</a:t>
            </a:r>
            <a:r>
              <a:rPr lang="en-US" b="1" dirty="0" smtClean="0"/>
              <a:t> in individuals carrying the variant?</a:t>
            </a:r>
            <a:endParaRPr lang="en-US" b="1" dirty="0"/>
          </a:p>
        </p:txBody>
      </p:sp>
      <p:sp>
        <p:nvSpPr>
          <p:cNvPr id="23" name="Textfeld 22"/>
          <p:cNvSpPr txBox="1"/>
          <p:nvPr/>
        </p:nvSpPr>
        <p:spPr>
          <a:xfrm>
            <a:off x="1292896" y="2483604"/>
            <a:ext cx="180020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…NAG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093095" y="2483604"/>
            <a:ext cx="280831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CGAGCTCGATGTGTGATT…</a:t>
            </a:r>
            <a:endParaRPr lang="en-US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3091913" y="4365104"/>
            <a:ext cx="2138766" cy="36004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486892" y="2261185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start = start of splice event</a:t>
            </a:r>
          </a:p>
          <a:p>
            <a:r>
              <a:rPr lang="en-US" sz="1200" dirty="0" smtClean="0"/>
              <a:t>end = end of splice event</a:t>
            </a:r>
            <a:endParaRPr lang="en-US" sz="1200" dirty="0"/>
          </a:p>
          <a:p>
            <a:endParaRPr lang="en-US" sz="1200" dirty="0" smtClean="0"/>
          </a:p>
          <a:p>
            <a:r>
              <a:rPr lang="en-US" sz="1200" dirty="0" smtClean="0"/>
              <a:t> i.e. M20</a:t>
            </a:r>
            <a:r>
              <a:rPr lang="en-US" sz="1200" dirty="0" smtClean="0">
                <a:solidFill>
                  <a:srgbClr val="FF0000"/>
                </a:solidFill>
              </a:rPr>
              <a:t>N30</a:t>
            </a:r>
            <a:r>
              <a:rPr lang="en-US" sz="1200" dirty="0" smtClean="0"/>
              <a:t>M55 would start at read position + 20 and end at read position + 50</a:t>
            </a:r>
            <a:endParaRPr lang="en-US" sz="120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827584" y="620688"/>
          <a:ext cx="7628833" cy="653575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750304"/>
                <a:gridCol w="1116318"/>
                <a:gridCol w="1116318"/>
                <a:gridCol w="1116318"/>
                <a:gridCol w="375717"/>
                <a:gridCol w="354318"/>
                <a:gridCol w="890957"/>
                <a:gridCol w="865239"/>
                <a:gridCol w="536627"/>
                <a:gridCol w="506717"/>
              </a:tblGrid>
              <a:tr h="16365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de-DE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splice-junction</a:t>
                      </a:r>
                      <a:r>
                        <a:rPr lang="de-DE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+/- 30 </a:t>
                      </a:r>
                      <a:r>
                        <a:rPr lang="de-DE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bp</a:t>
                      </a:r>
                      <a:endParaRPr lang="de-DE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de-DE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SNV </a:t>
                      </a:r>
                      <a:r>
                        <a:rPr lang="de-DE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properties</a:t>
                      </a:r>
                      <a:endParaRPr lang="de-DE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6365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chrom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start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end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SNV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pos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ref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alt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AG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GY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Δ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AG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de-DE" sz="12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9638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chr13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20224113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20224173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20224138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A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246532" y="2012062"/>
          <a:ext cx="3171298" cy="1344930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936104"/>
                <a:gridCol w="1044067"/>
                <a:gridCol w="1191127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kern="1200" dirty="0" smtClean="0"/>
                        <a:t>variant</a:t>
                      </a:r>
                      <a:endParaRPr lang="de-DE" sz="1200" b="1" u="none" strike="noStrike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 err="1" smtClean="0"/>
                        <a:t>start</a:t>
                      </a:r>
                      <a:r>
                        <a:rPr lang="de-DE" sz="1200" u="none" strike="noStrike" dirty="0" smtClean="0"/>
                        <a:t> </a:t>
                      </a:r>
                      <a:r>
                        <a:rPr lang="de-DE" sz="1200" u="none" strike="noStrike" dirty="0" err="1" smtClean="0"/>
                        <a:t>position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 smtClean="0"/>
                        <a:t>end</a:t>
                      </a:r>
                      <a:r>
                        <a:rPr lang="de-DE" sz="1200" u="none" strike="noStrike" baseline="0" dirty="0" smtClean="0"/>
                        <a:t> </a:t>
                      </a:r>
                      <a:r>
                        <a:rPr lang="de-DE" sz="1200" u="none" strike="noStrike" baseline="0" dirty="0" err="1" smtClean="0"/>
                        <a:t>position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kern="1200" dirty="0"/>
                        <a:t>variant_0</a:t>
                      </a:r>
                      <a:endParaRPr lang="de-DE" sz="1100" u="none" strike="noStrike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20222661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20224143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variant_1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20222667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20224143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variant_2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20223887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20224143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variant_3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20223435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20224143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variant_4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20221431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20224143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variant_5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20222661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20224151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2699792" y="251356"/>
            <a:ext cx="3741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description of SNVs in splice-junctions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179512" y="1691516"/>
            <a:ext cx="3397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detected splice-events description</a:t>
            </a:r>
            <a:endParaRPr lang="en-US" dirty="0"/>
          </a:p>
        </p:txBody>
      </p:sp>
      <p:sp>
        <p:nvSpPr>
          <p:cNvPr id="9" name="Textfeld 8"/>
          <p:cNvSpPr txBox="1"/>
          <p:nvPr/>
        </p:nvSpPr>
        <p:spPr>
          <a:xfrm>
            <a:off x="179513" y="3765227"/>
            <a:ext cx="871296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Tx/>
              <a:buChar char="-"/>
            </a:pPr>
            <a:r>
              <a:rPr lang="en-US" sz="1600" dirty="0" smtClean="0"/>
              <a:t>only consider reads:</a:t>
            </a:r>
          </a:p>
          <a:p>
            <a:pPr marL="635000" lvl="1" indent="-177800">
              <a:buFontTx/>
              <a:buChar char="-"/>
            </a:pPr>
            <a:r>
              <a:rPr lang="en-US" sz="1200" dirty="0" smtClean="0"/>
              <a:t> MAPQV &gt;= 150	- both tags on the same strand</a:t>
            </a:r>
          </a:p>
          <a:p>
            <a:pPr marL="635000" lvl="1" indent="-177800">
              <a:buFontTx/>
              <a:buChar char="-"/>
            </a:pPr>
            <a:r>
              <a:rPr lang="en-US" sz="1200" dirty="0" err="1" smtClean="0"/>
              <a:t>failedQC</a:t>
            </a:r>
            <a:r>
              <a:rPr lang="en-US" sz="1200" dirty="0" smtClean="0"/>
              <a:t> = false	- insert size &lt;= 100,000 </a:t>
            </a:r>
            <a:r>
              <a:rPr lang="en-US" sz="1200" dirty="0" err="1" smtClean="0"/>
              <a:t>bp</a:t>
            </a:r>
            <a:endParaRPr lang="en-US" sz="1200" dirty="0" smtClean="0"/>
          </a:p>
          <a:p>
            <a:pPr marL="635000" lvl="1" indent="-177800">
              <a:buFontTx/>
              <a:buChar char="-"/>
            </a:pPr>
            <a:r>
              <a:rPr lang="en-US" sz="1200" dirty="0" smtClean="0"/>
              <a:t>edit distance &lt;= 6	- largest N in cigar string &lt;= 100,000 </a:t>
            </a:r>
            <a:r>
              <a:rPr lang="en-US" sz="1200" dirty="0" err="1" smtClean="0"/>
              <a:t>bp</a:t>
            </a:r>
            <a:endParaRPr lang="en-US" sz="1200" dirty="0" smtClean="0"/>
          </a:p>
          <a:p>
            <a:pPr marL="635000" lvl="1" indent="-177800"/>
            <a:endParaRPr lang="en-US" sz="1600" dirty="0" smtClean="0"/>
          </a:p>
          <a:p>
            <a:pPr marL="177800" indent="-177800"/>
            <a:r>
              <a:rPr lang="en-US" sz="1600" dirty="0" smtClean="0"/>
              <a:t>-	normalize number of reads per isoform and sample by total number of reads of the sample:</a:t>
            </a:r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pPr marL="177800" indent="-177800"/>
            <a:r>
              <a:rPr lang="en-US" sz="1600" dirty="0" smtClean="0"/>
              <a:t>-	calculate p-values for the different isoform combinations using 2x2 contingency tables and Fisher’s exact test</a:t>
            </a:r>
            <a:endParaRPr lang="en-US" sz="1600" dirty="0"/>
          </a:p>
        </p:txBody>
      </p:sp>
      <p:grpSp>
        <p:nvGrpSpPr>
          <p:cNvPr id="10" name="Gruppieren 9"/>
          <p:cNvGrpSpPr/>
          <p:nvPr/>
        </p:nvGrpSpPr>
        <p:grpSpPr>
          <a:xfrm>
            <a:off x="354524" y="5133379"/>
            <a:ext cx="4392488" cy="461665"/>
            <a:chOff x="4644008" y="1421488"/>
            <a:chExt cx="3312368" cy="461665"/>
          </a:xfrm>
        </p:grpSpPr>
        <p:sp>
          <p:nvSpPr>
            <p:cNvPr id="11" name="Rechteck 10"/>
            <p:cNvSpPr/>
            <p:nvPr/>
          </p:nvSpPr>
          <p:spPr>
            <a:xfrm>
              <a:off x="4644008" y="1421488"/>
              <a:ext cx="324036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sum of reads showing </a:t>
              </a:r>
              <a:r>
                <a:rPr lang="en-US" sz="1200" dirty="0" err="1" smtClean="0"/>
                <a:t>isoform</a:t>
              </a:r>
              <a:r>
                <a:rPr lang="en-US" sz="1200" dirty="0" smtClean="0"/>
                <a:t> x</a:t>
              </a:r>
            </a:p>
            <a:p>
              <a:r>
                <a:rPr lang="en-US" sz="1200" dirty="0" smtClean="0"/>
                <a:t>total number of reads</a:t>
              </a:r>
              <a:endParaRPr lang="en-US" sz="1200" dirty="0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6734507" y="1511317"/>
              <a:ext cx="122186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x 1,000,000,000</a:t>
              </a:r>
              <a:endParaRPr lang="en-US" sz="1200" dirty="0"/>
            </a:p>
          </p:txBody>
        </p:sp>
        <p:cxnSp>
          <p:nvCxnSpPr>
            <p:cNvPr id="13" name="Gerade Verbindung 12"/>
            <p:cNvCxnSpPr/>
            <p:nvPr/>
          </p:nvCxnSpPr>
          <p:spPr>
            <a:xfrm>
              <a:off x="4716837" y="1654315"/>
              <a:ext cx="201622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779912" y="3742448"/>
          <a:ext cx="1728192" cy="2134827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754069"/>
                <a:gridCol w="974123"/>
              </a:tblGrid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err="1" smtClean="0"/>
                        <a:t>combination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err="1" smtClean="0"/>
                        <a:t>binary</a:t>
                      </a:r>
                      <a:r>
                        <a:rPr lang="de-DE" sz="1100" u="none" strike="noStrike" dirty="0" smtClean="0"/>
                        <a:t> </a:t>
                      </a:r>
                      <a:r>
                        <a:rPr lang="de-DE" sz="1100" u="none" strike="noStrike" dirty="0" err="1" smtClean="0"/>
                        <a:t>string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0100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0101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876256" y="2708920"/>
          <a:ext cx="2088232" cy="4032451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864096"/>
                <a:gridCol w="1224136"/>
              </a:tblGrid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err="1" smtClean="0"/>
                        <a:t>combination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err="1" smtClean="0"/>
                        <a:t>binary</a:t>
                      </a:r>
                      <a:r>
                        <a:rPr lang="de-DE" sz="1100" u="none" strike="noStrike" dirty="0" smtClean="0"/>
                        <a:t> </a:t>
                      </a:r>
                      <a:r>
                        <a:rPr lang="de-DE" sz="1100" u="none" strike="noStrike" dirty="0" err="1" smtClean="0"/>
                        <a:t>string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0100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0101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0110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0111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1000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1001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1010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1011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1100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1101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1110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107504" y="44624"/>
            <a:ext cx="90364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Comparison of every isoform with all possible combinations of the other </a:t>
            </a:r>
            <a:r>
              <a:rPr lang="en-US" sz="2600" b="1" dirty="0" err="1" smtClean="0"/>
              <a:t>isoforms</a:t>
            </a:r>
            <a:endParaRPr lang="en-US" sz="2600" b="1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755576" y="1844824"/>
          <a:ext cx="2016224" cy="464147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016224"/>
              </a:tblGrid>
              <a:tr h="160306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 err="1" smtClean="0"/>
                        <a:t>binary</a:t>
                      </a:r>
                      <a:r>
                        <a:rPr lang="de-DE" sz="1200" u="none" strike="noStrike" dirty="0" smtClean="0"/>
                        <a:t> </a:t>
                      </a:r>
                      <a:r>
                        <a:rPr lang="de-DE" sz="1200" u="none" strike="noStrike" dirty="0" err="1" smtClean="0"/>
                        <a:t>string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dirty="0"/>
                        <a:t>0000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pSp>
        <p:nvGrpSpPr>
          <p:cNvPr id="8" name="Gruppieren 7"/>
          <p:cNvGrpSpPr/>
          <p:nvPr/>
        </p:nvGrpSpPr>
        <p:grpSpPr>
          <a:xfrm>
            <a:off x="193823" y="2276872"/>
            <a:ext cx="3154041" cy="565031"/>
            <a:chOff x="35496" y="1174453"/>
            <a:chExt cx="3154041" cy="565031"/>
          </a:xfrm>
        </p:grpSpPr>
        <p:cxnSp>
          <p:nvCxnSpPr>
            <p:cNvPr id="9" name="Gerade Verbindung mit Pfeil 8"/>
            <p:cNvCxnSpPr/>
            <p:nvPr/>
          </p:nvCxnSpPr>
          <p:spPr>
            <a:xfrm flipV="1">
              <a:off x="453233" y="1174453"/>
              <a:ext cx="936104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35496" y="1390477"/>
              <a:ext cx="7777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isoform 1</a:t>
              </a:r>
              <a:endParaRPr lang="en-US" sz="1200" dirty="0"/>
            </a:p>
          </p:txBody>
        </p:sp>
        <p:cxnSp>
          <p:nvCxnSpPr>
            <p:cNvPr id="11" name="Gerade Verbindung mit Pfeil 10"/>
            <p:cNvCxnSpPr/>
            <p:nvPr/>
          </p:nvCxnSpPr>
          <p:spPr>
            <a:xfrm flipV="1">
              <a:off x="1317329" y="1174453"/>
              <a:ext cx="231522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/>
            <p:cNvCxnSpPr/>
            <p:nvPr/>
          </p:nvCxnSpPr>
          <p:spPr>
            <a:xfrm flipH="1" flipV="1">
              <a:off x="1821385" y="1174453"/>
              <a:ext cx="936104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/>
            <p:cNvCxnSpPr/>
            <p:nvPr/>
          </p:nvCxnSpPr>
          <p:spPr>
            <a:xfrm flipH="1" flipV="1">
              <a:off x="1677369" y="1174453"/>
              <a:ext cx="200526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feld 13"/>
            <p:cNvSpPr txBox="1"/>
            <p:nvPr/>
          </p:nvSpPr>
          <p:spPr>
            <a:xfrm>
              <a:off x="2411760" y="1390477"/>
              <a:ext cx="7777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isoform 4</a:t>
              </a:r>
              <a:endParaRPr lang="en-US" sz="1200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813273" y="1462485"/>
              <a:ext cx="7777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isoform 2</a:t>
              </a:r>
              <a:endParaRPr lang="en-US" sz="1200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1533353" y="1462485"/>
              <a:ext cx="7777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isoform 3</a:t>
              </a:r>
              <a:endParaRPr lang="en-US" sz="1200" dirty="0"/>
            </a:p>
          </p:txBody>
        </p:sp>
      </p:grpSp>
      <p:sp>
        <p:nvSpPr>
          <p:cNvPr id="17" name="Textfeld 16"/>
          <p:cNvSpPr txBox="1"/>
          <p:nvPr/>
        </p:nvSpPr>
        <p:spPr>
          <a:xfrm>
            <a:off x="3635896" y="3166387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group 1</a:t>
            </a:r>
          </a:p>
          <a:p>
            <a:r>
              <a:rPr lang="en-US" sz="1400" dirty="0" smtClean="0"/>
              <a:t>2</a:t>
            </a:r>
            <a:r>
              <a:rPr lang="en-US" sz="1400" baseline="30000" dirty="0" smtClean="0"/>
              <a:t>(N-1)</a:t>
            </a:r>
            <a:r>
              <a:rPr lang="en-US" sz="1400" dirty="0" smtClean="0"/>
              <a:t>-1 combinations (= 8-1 = 7)</a:t>
            </a:r>
            <a:endParaRPr lang="en-US" sz="1400" dirty="0"/>
          </a:p>
        </p:txBody>
      </p:sp>
      <p:sp>
        <p:nvSpPr>
          <p:cNvPr id="18" name="Textfeld 17"/>
          <p:cNvSpPr txBox="1"/>
          <p:nvPr/>
        </p:nvSpPr>
        <p:spPr>
          <a:xfrm>
            <a:off x="6732240" y="2185700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group 2</a:t>
            </a:r>
          </a:p>
          <a:p>
            <a:r>
              <a:rPr lang="en-US" sz="1400" dirty="0" smtClean="0"/>
              <a:t>2</a:t>
            </a:r>
            <a:r>
              <a:rPr lang="en-US" sz="1400" baseline="30000" dirty="0" smtClean="0"/>
              <a:t>N</a:t>
            </a:r>
            <a:r>
              <a:rPr lang="en-US" sz="1400" dirty="0" smtClean="0"/>
              <a:t>-2 combinations (= 16-2 = 14)</a:t>
            </a:r>
            <a:endParaRPr lang="en-US" sz="1400" dirty="0"/>
          </a:p>
        </p:txBody>
      </p:sp>
      <p:sp>
        <p:nvSpPr>
          <p:cNvPr id="19" name="Textfeld 18"/>
          <p:cNvSpPr txBox="1"/>
          <p:nvPr/>
        </p:nvSpPr>
        <p:spPr>
          <a:xfrm>
            <a:off x="395536" y="1484784"/>
            <a:ext cx="243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 N = 4 </a:t>
            </a:r>
            <a:r>
              <a:rPr lang="en-US" dirty="0" err="1" smtClean="0"/>
              <a:t>isoforms</a:t>
            </a:r>
            <a:endParaRPr lang="en-US" dirty="0"/>
          </a:p>
        </p:txBody>
      </p:sp>
      <p:sp>
        <p:nvSpPr>
          <p:cNvPr id="20" name="Multiplizieren 19"/>
          <p:cNvSpPr/>
          <p:nvPr/>
        </p:nvSpPr>
        <p:spPr>
          <a:xfrm>
            <a:off x="5796136" y="4509123"/>
            <a:ext cx="720080" cy="576064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uppieren 20"/>
          <p:cNvGrpSpPr/>
          <p:nvPr/>
        </p:nvGrpSpPr>
        <p:grpSpPr>
          <a:xfrm>
            <a:off x="467544" y="2958210"/>
            <a:ext cx="8745539" cy="3783161"/>
            <a:chOff x="-2739553" y="2814194"/>
            <a:chExt cx="8745539" cy="3783161"/>
          </a:xfrm>
        </p:grpSpPr>
        <p:sp>
          <p:nvSpPr>
            <p:cNvPr id="22" name="Multiplizieren 21"/>
            <p:cNvSpPr/>
            <p:nvPr/>
          </p:nvSpPr>
          <p:spPr>
            <a:xfrm>
              <a:off x="68759" y="3861051"/>
              <a:ext cx="2736304" cy="216024"/>
            </a:xfrm>
            <a:prstGeom prst="mathMultiply">
              <a:avLst/>
            </a:pr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Multiplizieren 22"/>
            <p:cNvSpPr/>
            <p:nvPr/>
          </p:nvSpPr>
          <p:spPr>
            <a:xfrm>
              <a:off x="3269682" y="2814194"/>
              <a:ext cx="2736304" cy="216024"/>
            </a:xfrm>
            <a:prstGeom prst="mathMultiply">
              <a:avLst/>
            </a:pr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Multiplizieren 23"/>
            <p:cNvSpPr/>
            <p:nvPr/>
          </p:nvSpPr>
          <p:spPr>
            <a:xfrm>
              <a:off x="3269682" y="6381331"/>
              <a:ext cx="2736304" cy="216024"/>
            </a:xfrm>
            <a:prstGeom prst="mathMultiply">
              <a:avLst/>
            </a:pr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-2739553" y="3789040"/>
              <a:ext cx="28803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ignore</a:t>
              </a:r>
            </a:p>
            <a:p>
              <a:r>
                <a:rPr lang="en-US" dirty="0" smtClean="0"/>
                <a:t>0000 (all samples in group 2)</a:t>
              </a:r>
            </a:p>
            <a:p>
              <a:r>
                <a:rPr lang="en-US" dirty="0" smtClean="0"/>
                <a:t>1111 (all samples in group 1)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107504" y="2276872"/>
          <a:ext cx="8784977" cy="2390590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2541032"/>
                <a:gridCol w="391459"/>
                <a:gridCol w="391459"/>
                <a:gridCol w="444050"/>
                <a:gridCol w="391459"/>
                <a:gridCol w="714480"/>
                <a:gridCol w="714480"/>
                <a:gridCol w="638843"/>
                <a:gridCol w="408777"/>
                <a:gridCol w="638843"/>
                <a:gridCol w="408777"/>
                <a:gridCol w="638843"/>
                <a:gridCol w="462475"/>
              </a:tblGrid>
              <a:tr h="239059">
                <a:tc>
                  <a:txBody>
                    <a:bodyPr/>
                    <a:lstStyle/>
                    <a:p>
                      <a:pPr algn="ctr" fontAlgn="b"/>
                      <a:endParaRPr lang="de-DE" sz="1200" b="1" u="none" strike="noStrike" kern="1200" dirty="0" smtClean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num.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individuals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p-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values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het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hom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combination_grp1_grp2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het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hom</a:t>
                      </a:r>
                      <a:endParaRPr lang="de-DE" sz="1200" b="1" i="0" u="none" strike="noStrike" dirty="0" smtClean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ukw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ref:het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ref:hom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 smtClean="0">
                          <a:solidFill>
                            <a:schemeClr val="tx1"/>
                          </a:solidFill>
                        </a:rPr>
                        <a:t>combination_000001_000010</a:t>
                      </a:r>
                      <a:endParaRPr lang="de-DE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363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92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u="none" strike="noStrike" dirty="0">
                          <a:solidFill>
                            <a:srgbClr val="FF0000"/>
                          </a:solidFill>
                        </a:rPr>
                        <a:t>0.991988</a:t>
                      </a:r>
                      <a:endParaRPr lang="de-DE" sz="11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u="none" strike="noStrike" dirty="0">
                          <a:solidFill>
                            <a:srgbClr val="FF0000"/>
                          </a:solidFill>
                        </a:rPr>
                        <a:t>0.065762</a:t>
                      </a:r>
                      <a:endParaRPr lang="de-DE" sz="11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1212.08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3.71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1319.09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4.86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1179.19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11.37</a:t>
                      </a:r>
                    </a:p>
                  </a:txBody>
                  <a:tcPr marL="9525" marR="9525" marT="9525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 smtClean="0">
                          <a:solidFill>
                            <a:schemeClr val="tx1"/>
                          </a:solidFill>
                        </a:rPr>
                        <a:t>combination_000001_000110</a:t>
                      </a:r>
                      <a:endParaRPr lang="de-DE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363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92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0.994515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0.066607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1212.08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3.77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1319.09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5.09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1179.19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11.37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 smtClean="0">
                          <a:solidFill>
                            <a:schemeClr val="tx1"/>
                          </a:solidFill>
                        </a:rPr>
                        <a:t>combination_000001_001010</a:t>
                      </a:r>
                      <a:endParaRPr lang="de-DE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363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92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0.991605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0.066712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1212.08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3.78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1319.09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1179.19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11.37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 smtClean="0">
                          <a:solidFill>
                            <a:schemeClr val="tx1"/>
                          </a:solidFill>
                        </a:rPr>
                        <a:t>combination_000001_001110</a:t>
                      </a:r>
                      <a:endParaRPr lang="de-DE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363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92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0.994112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0.067624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1212.08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3.83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1319.09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5.09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1179.19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11.37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 smtClean="0">
                          <a:solidFill>
                            <a:schemeClr val="tx1"/>
                          </a:solidFill>
                        </a:rPr>
                        <a:t>combination_000001_010010</a:t>
                      </a:r>
                      <a:endParaRPr lang="de-DE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363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92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0.997291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0.074111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1212.08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4.15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1319.09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1179.19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11.37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 smtClean="0">
                          <a:solidFill>
                            <a:schemeClr val="tx1"/>
                          </a:solidFill>
                        </a:rPr>
                        <a:t>combination_000001_010110</a:t>
                      </a:r>
                      <a:endParaRPr lang="de-DE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363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92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0.998154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0.075398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1212.08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1319.09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5.09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1179.19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11.37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 smtClean="0">
                          <a:solidFill>
                            <a:schemeClr val="tx1"/>
                          </a:solidFill>
                        </a:rPr>
                        <a:t>combination_000001_011010</a:t>
                      </a:r>
                      <a:endParaRPr lang="de-DE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363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92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0.998428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0.075576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1212.08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4.21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1319.09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1179.19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11.37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 smtClean="0">
                          <a:solidFill>
                            <a:schemeClr val="tx1"/>
                          </a:solidFill>
                        </a:rPr>
                        <a:t>combination_000001_011110</a:t>
                      </a:r>
                      <a:endParaRPr lang="de-DE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363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92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0.997994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0.076892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1212.08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1319.09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5.09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1179.19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11.37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9" name="Textfeld 28"/>
          <p:cNvSpPr txBox="1"/>
          <p:nvPr/>
        </p:nvSpPr>
        <p:spPr>
          <a:xfrm>
            <a:off x="179512" y="332656"/>
            <a:ext cx="1209370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dirty="0" smtClean="0"/>
              <a:t>example 1:</a:t>
            </a:r>
          </a:p>
        </p:txBody>
      </p:sp>
      <p:graphicFrame>
        <p:nvGraphicFramePr>
          <p:cNvPr id="30" name="Tabelle 29"/>
          <p:cNvGraphicFramePr>
            <a:graphicFrameLocks noGrp="1"/>
          </p:cNvGraphicFramePr>
          <p:nvPr/>
        </p:nvGraphicFramePr>
        <p:xfrm>
          <a:off x="615575" y="1047233"/>
          <a:ext cx="7628833" cy="653575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750304"/>
                <a:gridCol w="1116318"/>
                <a:gridCol w="1116318"/>
                <a:gridCol w="1116318"/>
                <a:gridCol w="375717"/>
                <a:gridCol w="354318"/>
                <a:gridCol w="890957"/>
                <a:gridCol w="865239"/>
                <a:gridCol w="536627"/>
                <a:gridCol w="506717"/>
              </a:tblGrid>
              <a:tr h="16365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de-DE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splice-junction</a:t>
                      </a:r>
                      <a:r>
                        <a:rPr lang="de-DE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+/- 30 </a:t>
                      </a:r>
                      <a:r>
                        <a:rPr lang="de-DE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bp</a:t>
                      </a:r>
                      <a:endParaRPr lang="de-DE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de-DE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SNV </a:t>
                      </a:r>
                      <a:r>
                        <a:rPr lang="de-DE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properties</a:t>
                      </a:r>
                      <a:endParaRPr lang="de-DE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6365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chrom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start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end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SNV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pos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ref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alt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AG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GY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Δ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AG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de-DE" sz="12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9638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chr13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20224113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20224173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20224138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A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latin typeface="+mj-lt"/>
                        </a:rPr>
                        <a:t>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1" name="Rechteck 30"/>
          <p:cNvSpPr/>
          <p:nvPr/>
        </p:nvSpPr>
        <p:spPr>
          <a:xfrm>
            <a:off x="179512" y="5013176"/>
            <a:ext cx="87849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FontTx/>
              <a:buChar char="-"/>
            </a:pPr>
            <a:r>
              <a:rPr lang="en-US" sz="1400" dirty="0" smtClean="0"/>
              <a:t> good correlation between homozygous reference and heterozygous individuals, despite large N-difference</a:t>
            </a:r>
          </a:p>
          <a:p>
            <a:pPr>
              <a:lnSpc>
                <a:spcPct val="125000"/>
              </a:lnSpc>
              <a:buFontTx/>
              <a:buChar char="-"/>
            </a:pPr>
            <a:r>
              <a:rPr lang="en-US" sz="1400" dirty="0" smtClean="0"/>
              <a:t> </a:t>
            </a:r>
            <a:r>
              <a:rPr lang="en-US" sz="1400" dirty="0" err="1" smtClean="0"/>
              <a:t>hom</a:t>
            </a:r>
            <a:r>
              <a:rPr lang="en-US" sz="1400" dirty="0" smtClean="0"/>
              <a:t>. alt. individuals differ from </a:t>
            </a:r>
            <a:r>
              <a:rPr lang="en-US" sz="1400" dirty="0" err="1" smtClean="0"/>
              <a:t>hom</a:t>
            </a:r>
            <a:r>
              <a:rPr lang="en-US" sz="1400" dirty="0" smtClean="0"/>
              <a:t>. ref. individuals</a:t>
            </a:r>
          </a:p>
          <a:p>
            <a:pPr>
              <a:lnSpc>
                <a:spcPct val="125000"/>
              </a:lnSpc>
              <a:buFontTx/>
              <a:buChar char="-"/>
            </a:pPr>
            <a:r>
              <a:rPr lang="en-US" sz="1400" dirty="0" smtClean="0"/>
              <a:t> number of </a:t>
            </a:r>
            <a:r>
              <a:rPr lang="en-US" sz="1400" dirty="0" err="1" smtClean="0"/>
              <a:t>hom</a:t>
            </a:r>
            <a:r>
              <a:rPr lang="en-US" sz="1400" dirty="0" smtClean="0"/>
              <a:t>. alt. individuals is </a:t>
            </a:r>
            <a:r>
              <a:rPr lang="en-US" sz="1400" b="1" dirty="0" smtClean="0"/>
              <a:t>low (7</a:t>
            </a:r>
            <a:r>
              <a:rPr lang="en-US" sz="1400" dirty="0" smtClean="0"/>
              <a:t>)</a:t>
            </a:r>
          </a:p>
          <a:p>
            <a:pPr>
              <a:lnSpc>
                <a:spcPct val="125000"/>
              </a:lnSpc>
              <a:buFontTx/>
              <a:buChar char="-"/>
            </a:pPr>
            <a:r>
              <a:rPr lang="en-US" sz="1400" b="1" dirty="0" smtClean="0"/>
              <a:t> incomplete </a:t>
            </a:r>
            <a:r>
              <a:rPr lang="en-US" sz="1400" b="1" dirty="0" err="1" smtClean="0"/>
              <a:t>penetrance</a:t>
            </a:r>
            <a:r>
              <a:rPr lang="en-US" sz="1400" b="1" dirty="0" smtClean="0"/>
              <a:t> of the SNV (if any)</a:t>
            </a:r>
            <a:endParaRPr lang="en-US" sz="1400" b="1" dirty="0"/>
          </a:p>
        </p:txBody>
      </p:sp>
      <p:sp>
        <p:nvSpPr>
          <p:cNvPr id="32" name="Textfeld 31"/>
          <p:cNvSpPr txBox="1"/>
          <p:nvPr/>
        </p:nvSpPr>
        <p:spPr>
          <a:xfrm>
            <a:off x="827584" y="6173053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FF0000"/>
                </a:solidFill>
              </a:rPr>
              <a:t>Are the observed differences caused by too few homozygous individuals?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543567" y="980728"/>
          <a:ext cx="7628833" cy="394501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750304"/>
                <a:gridCol w="1116318"/>
                <a:gridCol w="1116318"/>
                <a:gridCol w="1116318"/>
                <a:gridCol w="375717"/>
                <a:gridCol w="354318"/>
                <a:gridCol w="890957"/>
                <a:gridCol w="865239"/>
                <a:gridCol w="536627"/>
                <a:gridCol w="506717"/>
              </a:tblGrid>
              <a:tr h="16365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chrom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start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end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SNV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pos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ref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alt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AG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GY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Δ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AG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de-DE" sz="12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</a:tr>
              <a:tr h="19638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chr13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20240689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20240749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20240743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323528" y="2132856"/>
          <a:ext cx="7701289" cy="1195295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1572002"/>
                <a:gridCol w="391459"/>
                <a:gridCol w="391459"/>
                <a:gridCol w="444050"/>
                <a:gridCol w="391459"/>
                <a:gridCol w="714480"/>
                <a:gridCol w="585787"/>
                <a:gridCol w="638843"/>
                <a:gridCol w="514350"/>
                <a:gridCol w="514350"/>
                <a:gridCol w="514350"/>
                <a:gridCol w="514350"/>
                <a:gridCol w="514350"/>
              </a:tblGrid>
              <a:tr h="239059">
                <a:tc>
                  <a:txBody>
                    <a:bodyPr/>
                    <a:lstStyle/>
                    <a:p>
                      <a:pPr algn="ctr" fontAlgn="b"/>
                      <a:endParaRPr lang="de-DE" sz="1200" b="1" u="none" strike="noStrike" kern="1200" dirty="0" smtClean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num.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individuals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p-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values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het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hom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combination_grp1_grp2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het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hom</a:t>
                      </a:r>
                      <a:endParaRPr lang="de-DE" sz="1200" b="1" i="0" u="none" strike="noStrike" dirty="0" smtClean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ukw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ref:het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ref:hom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combination_001_010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</a:t>
                      </a:r>
                    </a:p>
                  </a:txBody>
                  <a:tcPr marL="9525" marR="9525" marT="9525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243</a:t>
                      </a:r>
                    </a:p>
                  </a:txBody>
                  <a:tcPr marL="9525" marR="9525" marT="9525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0.431049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0.068004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1339.76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1370.35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1.24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1383.20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3.98</a:t>
                      </a:r>
                    </a:p>
                  </a:txBody>
                  <a:tcPr marL="9525" marR="9525" marT="9525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combination_001_110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0.431049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0.063041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1339.76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1370.35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1.24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1383.20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4.09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combination_010_101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0.431049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0.068015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1339.76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1370.35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1383.31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79512" y="332656"/>
            <a:ext cx="1209370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dirty="0" smtClean="0"/>
              <a:t>example 2:</a:t>
            </a:r>
          </a:p>
        </p:txBody>
      </p:sp>
      <p:sp>
        <p:nvSpPr>
          <p:cNvPr id="8" name="Rechteck 7"/>
          <p:cNvSpPr/>
          <p:nvPr/>
        </p:nvSpPr>
        <p:spPr>
          <a:xfrm>
            <a:off x="179512" y="3861049"/>
            <a:ext cx="878497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FontTx/>
              <a:buChar char="-"/>
            </a:pPr>
            <a:r>
              <a:rPr lang="en-US" sz="1400" dirty="0" smtClean="0"/>
              <a:t> good correlation of variant 001 </a:t>
            </a:r>
            <a:r>
              <a:rPr lang="en-US" sz="1400" dirty="0" err="1" smtClean="0"/>
              <a:t>expresssion</a:t>
            </a:r>
            <a:r>
              <a:rPr lang="en-US" sz="1400" dirty="0" smtClean="0"/>
              <a:t> in all three genotypes</a:t>
            </a:r>
          </a:p>
          <a:p>
            <a:pPr>
              <a:lnSpc>
                <a:spcPct val="125000"/>
              </a:lnSpc>
              <a:buFontTx/>
              <a:buChar char="-"/>
            </a:pPr>
            <a:r>
              <a:rPr lang="en-US" sz="1400" dirty="0" smtClean="0"/>
              <a:t> variants 100 and 010 only occur in </a:t>
            </a:r>
            <a:r>
              <a:rPr lang="en-US" sz="1400" dirty="0" err="1" smtClean="0"/>
              <a:t>heterzygous</a:t>
            </a:r>
            <a:r>
              <a:rPr lang="en-US" sz="1400" dirty="0" smtClean="0"/>
              <a:t> and homozygous alt individuals (</a:t>
            </a:r>
            <a:r>
              <a:rPr lang="en-US" sz="1400" b="1" dirty="0" smtClean="0"/>
              <a:t>they seem rare</a:t>
            </a:r>
            <a:r>
              <a:rPr lang="en-US" sz="1400" dirty="0" smtClean="0"/>
              <a:t>)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755576" y="5229201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Is the number of </a:t>
            </a:r>
            <a:r>
              <a:rPr lang="en-US" b="1" dirty="0" err="1" smtClean="0">
                <a:solidFill>
                  <a:srgbClr val="FF0000"/>
                </a:solidFill>
              </a:rPr>
              <a:t>hom</a:t>
            </a:r>
            <a:r>
              <a:rPr lang="en-US" b="1" dirty="0" smtClean="0">
                <a:solidFill>
                  <a:srgbClr val="FF0000"/>
                </a:solidFill>
              </a:rPr>
              <a:t>. reference individuals too low?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95536" y="1594339"/>
          <a:ext cx="8304270" cy="394501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675437"/>
                <a:gridCol w="750304"/>
                <a:gridCol w="1116318"/>
                <a:gridCol w="1116318"/>
                <a:gridCol w="1116318"/>
                <a:gridCol w="375717"/>
                <a:gridCol w="354318"/>
                <a:gridCol w="890957"/>
                <a:gridCol w="865239"/>
                <a:gridCol w="536627"/>
                <a:gridCol w="506717"/>
              </a:tblGrid>
              <a:tr h="16365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siteID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chrom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start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end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SNV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pos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ref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alt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AG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GY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Δ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AG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de-DE" sz="12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</a:tr>
              <a:tr h="19638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chr5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224606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224666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224633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107504" y="2492896"/>
          <a:ext cx="8928994" cy="2390590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3034322"/>
                <a:gridCol w="389048"/>
                <a:gridCol w="389048"/>
                <a:gridCol w="441316"/>
                <a:gridCol w="389048"/>
                <a:gridCol w="718655"/>
                <a:gridCol w="718655"/>
                <a:gridCol w="543374"/>
                <a:gridCol w="406260"/>
                <a:gridCol w="543374"/>
                <a:gridCol w="406260"/>
                <a:gridCol w="543374"/>
                <a:gridCol w="406260"/>
              </a:tblGrid>
              <a:tr h="239059">
                <a:tc>
                  <a:txBody>
                    <a:bodyPr/>
                    <a:lstStyle/>
                    <a:p>
                      <a:pPr algn="ctr" fontAlgn="b"/>
                      <a:endParaRPr lang="de-DE" sz="1200" b="1" u="none" strike="noStrike" kern="1200" dirty="0" smtClean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num.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individuals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p-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values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het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hom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combination_grp1_grp2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het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hom</a:t>
                      </a:r>
                      <a:endParaRPr lang="de-DE" sz="1200" b="1" i="0" u="none" strike="noStrike" dirty="0" smtClean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ukw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ref:het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ref:hom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combination_00000000001_00000000010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0.699469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0.016166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4655.83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14.69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4837.34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12.49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3893.60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2.98</a:t>
                      </a:r>
                    </a:p>
                  </a:txBody>
                  <a:tcPr marL="9525" marR="9525" marT="9525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combination_00000000001_00000000110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0.699226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0.015734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4655.83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14.89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4837.34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12.49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3893.60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2.98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combination_00000000001_00000001010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0.703969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0.015708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4655.83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14.91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4837.34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12.65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3893.60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2.98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combination_00000000001_00000001110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0.703884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0.015495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4655.83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15.11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4837.34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12.65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3893.60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2.98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combination_00000000001_00000010010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0.702319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0.015637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4655.83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4837.34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12.49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3893.60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2.98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combination_00000000001_00000010110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0.574272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0.015484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4655.83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15.20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4837.34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12.49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3893.60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2.98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combination_00000000001_00000011010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0.697875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0.015484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4655.83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15.22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4837.34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12.65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3893.60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2.98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combination_00000000001_00000011110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0.571207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0.015575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4655.83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15.42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4837.34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12.65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3893.60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2.98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179512" y="332656"/>
            <a:ext cx="1209370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dirty="0" smtClean="0"/>
              <a:t>example 3: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115616" y="537321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expression for all </a:t>
            </a:r>
            <a:r>
              <a:rPr lang="en-US" b="1" dirty="0" err="1" smtClean="0">
                <a:solidFill>
                  <a:srgbClr val="FF0000"/>
                </a:solidFill>
              </a:rPr>
              <a:t>isoforms</a:t>
            </a:r>
            <a:r>
              <a:rPr lang="en-US" b="1" dirty="0" smtClean="0">
                <a:solidFill>
                  <a:srgbClr val="FF0000"/>
                </a:solidFill>
              </a:rPr>
              <a:t> is lower in the </a:t>
            </a:r>
            <a:r>
              <a:rPr lang="en-US" b="1" dirty="0" err="1" smtClean="0">
                <a:solidFill>
                  <a:srgbClr val="FF0000"/>
                </a:solidFill>
              </a:rPr>
              <a:t>hom</a:t>
            </a:r>
            <a:r>
              <a:rPr lang="en-US" b="1" dirty="0" smtClean="0">
                <a:solidFill>
                  <a:srgbClr val="FF0000"/>
                </a:solidFill>
              </a:rPr>
              <a:t>. alt. individuals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95536" y="1196752"/>
          <a:ext cx="8304270" cy="394501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675437"/>
                <a:gridCol w="750304"/>
                <a:gridCol w="1116318"/>
                <a:gridCol w="1116318"/>
                <a:gridCol w="1116318"/>
                <a:gridCol w="375717"/>
                <a:gridCol w="354318"/>
                <a:gridCol w="890957"/>
                <a:gridCol w="865239"/>
                <a:gridCol w="536627"/>
                <a:gridCol w="506717"/>
              </a:tblGrid>
              <a:tr h="16365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siteID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chrom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start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end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SNV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pos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ref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alt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AG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GY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Δ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AG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de-DE" sz="12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/>
                </a:tc>
              </a:tr>
              <a:tr h="19638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chr5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233730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233790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233734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107504" y="2118529"/>
          <a:ext cx="8928994" cy="2390590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3034322"/>
                <a:gridCol w="389048"/>
                <a:gridCol w="389048"/>
                <a:gridCol w="441316"/>
                <a:gridCol w="389048"/>
                <a:gridCol w="718655"/>
                <a:gridCol w="718655"/>
                <a:gridCol w="543374"/>
                <a:gridCol w="406260"/>
                <a:gridCol w="543374"/>
                <a:gridCol w="406260"/>
                <a:gridCol w="543374"/>
                <a:gridCol w="406260"/>
              </a:tblGrid>
              <a:tr h="239059">
                <a:tc>
                  <a:txBody>
                    <a:bodyPr/>
                    <a:lstStyle/>
                    <a:p>
                      <a:pPr algn="ctr" fontAlgn="b"/>
                      <a:endParaRPr lang="de-DE" sz="1200" b="1" u="none" strike="noStrike" kern="1200" dirty="0" smtClean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num.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individuals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p-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values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het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hom</a:t>
                      </a: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combination_grp1_grp2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het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hom</a:t>
                      </a:r>
                      <a:endParaRPr lang="de-DE" sz="1200" b="1" i="0" u="none" strike="noStrike" dirty="0" smtClean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ukw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ref:het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ref:hom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combination_0000000001_0000000100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9525" marR="9525" marT="9525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0.331149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0.000954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5392.05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10.25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5415.94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15.54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4653.29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28.07</a:t>
                      </a:r>
                    </a:p>
                  </a:txBody>
                  <a:tcPr marL="9525" marR="9525" marT="9525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combination_0000000001_0000000110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0.74912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0.015385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5392.05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18.20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5415.94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21.15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4653.29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32.16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combination_0000000001_0000001100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0.342217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0.001833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5392.05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10.94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5415.94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16.47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4653.29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28.07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combination_0000000001_0000001110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0.642039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0.023171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5392.05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18.90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5415.94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22.09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4653.29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32.16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combination_0000000001_0000010100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0.333385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0.001076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5392.05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10.52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5415.94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15.80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4653.29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28.07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combination_0000000001_0000010110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0.750935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0.015989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5392.05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18.48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5415.94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21.41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4653.29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32.16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combination_0000000001_0000011100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0.344767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0.001968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5392.05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11.22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5415.94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16.73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4653.29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28.07</a:t>
                      </a:r>
                    </a:p>
                  </a:txBody>
                  <a:tcPr marL="9525" marR="9525" marT="9525" marB="0" anchor="b"/>
                </a:tc>
              </a:tr>
              <a:tr h="23905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combination_0000000001_0000011110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0.64489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0.024001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5392.05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19.17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5415.94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22.34</a:t>
                      </a:r>
                    </a:p>
                  </a:txBody>
                  <a:tcPr marL="9525" marR="9525" marT="9525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4653.29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32.16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179512" y="332656"/>
            <a:ext cx="1209370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dirty="0" smtClean="0"/>
              <a:t>example 4: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39552" y="4941168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increase of one </a:t>
            </a:r>
            <a:r>
              <a:rPr lang="en-US" b="1" dirty="0" err="1" smtClean="0">
                <a:solidFill>
                  <a:srgbClr val="FF0000"/>
                </a:solidFill>
              </a:rPr>
              <a:t>isoform</a:t>
            </a:r>
            <a:r>
              <a:rPr lang="en-US" b="1" dirty="0" smtClean="0">
                <a:solidFill>
                  <a:srgbClr val="FF0000"/>
                </a:solidFill>
              </a:rPr>
              <a:t> in </a:t>
            </a:r>
            <a:r>
              <a:rPr lang="en-US" b="1" dirty="0" err="1" smtClean="0">
                <a:solidFill>
                  <a:srgbClr val="FF0000"/>
                </a:solidFill>
              </a:rPr>
              <a:t>hom</a:t>
            </a:r>
            <a:r>
              <a:rPr lang="en-US" b="1" dirty="0" smtClean="0">
                <a:solidFill>
                  <a:srgbClr val="FF0000"/>
                </a:solidFill>
              </a:rPr>
              <a:t> alt. individuals, but decrease of the other isoform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216778" y="471060"/>
          <a:ext cx="8819718" cy="4038060"/>
        </p:xfrm>
        <a:graphic>
          <a:graphicData uri="http://schemas.openxmlformats.org/drawingml/2006/table">
            <a:tbl>
              <a:tblPr>
                <a:tableStyleId>{6E25E649-3F16-4E02-A733-19D2CDBF48F0}</a:tableStyleId>
              </a:tblPr>
              <a:tblGrid>
                <a:gridCol w="2011462"/>
                <a:gridCol w="827087"/>
                <a:gridCol w="774700"/>
                <a:gridCol w="489905"/>
                <a:gridCol w="540055"/>
                <a:gridCol w="583784"/>
                <a:gridCol w="559891"/>
                <a:gridCol w="516243"/>
                <a:gridCol w="505131"/>
                <a:gridCol w="476944"/>
                <a:gridCol w="476944"/>
                <a:gridCol w="528786"/>
                <a:gridCol w="528786"/>
              </a:tblGrid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siteID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chrom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start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end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SNV </a:t>
                      </a:r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pos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ref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alt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AG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new</a:t>
                      </a:r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GY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Δ</a:t>
                      </a:r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AG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de-DE" sz="11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5234" marR="15234" marT="15234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chr7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618863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618923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618869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A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B>
                      <a:noFill/>
                    </a:lnB>
                  </a:tcPr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endParaRPr lang="de-DE" sz="1100" b="1" u="none" strike="noStrike" kern="1200" dirty="0" smtClean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endParaRPr lang="de-DE" sz="1100" b="1" u="none" strike="noStrike" kern="1200" dirty="0" smtClean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endParaRPr lang="de-DE" sz="1100" b="1" u="none" strike="noStrike" kern="1200" dirty="0" smtClean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endParaRPr lang="de-DE" sz="1100" b="1" u="none" strike="noStrike" kern="1200" dirty="0" smtClean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num. </a:t>
                      </a:r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individuals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p-</a:t>
                      </a:r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values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de-DE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</a:t>
                      </a:r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het</a:t>
                      </a:r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reads</a:t>
                      </a:r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hom</a:t>
                      </a:r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.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443" marR="4443" marT="444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combination_grp1_grp2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het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hom</a:t>
                      </a:r>
                      <a:endParaRPr lang="de-DE" sz="1100" b="1" i="0" u="none" strike="noStrike" dirty="0" smtClean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ukw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ref:het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ref:hom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grp1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443" marR="4443" marT="444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grp2</a:t>
                      </a:r>
                    </a:p>
                  </a:txBody>
                  <a:tcPr marL="4443" marR="4443" marT="4443" marB="0" anchor="b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combination_00000001_00000010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137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237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0.932437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0.029371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7.4744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2.8975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8.0952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1.6183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22.3136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combination_00000001_00000110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237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0.926647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0.022413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7.4744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3.1415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8.0952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1.768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22.3136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combination_00000001_00001010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237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0.917229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0.016178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7.4744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3.4401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8.0952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1.7939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22.3136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combination_00000001_00001110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237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0.925726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0.012442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7.4744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3.6841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8.0952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1.9435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22.3136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combination_00000001_00010010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237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0.95856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0.029371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7.4744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2.8975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8.0952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2.0563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22.3136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combination_00000001_00010110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0.953668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0.022413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7.4744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3.1415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8.0952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2.2059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22.3136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combination_00000001_00011010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88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0.94304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0.016178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7.4744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3.4401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8.0952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2.2318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22.3136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combination_00000001_00011110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88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0.950004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0.012442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7.4744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3.6841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8.0952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2.3814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22.3136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combination_00000001_00100010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88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0.922254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0.024566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7.4744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3.0584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8.0952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1.6183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22.3136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combination_00000001_00100110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88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0.919655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0.01879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7.4744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3.3024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8.0952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1.768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22.3136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combination_00000001_00101010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88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0.921543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0.013601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7.4744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3.601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8.0952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1.7939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22.3136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combination_00000001_00101110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88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0.628923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0.010483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7.4744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3.8449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8.0952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1.9435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22.3136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combination_00000001_00110010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0.948536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0.024566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7.4744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3.0584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8.0952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2.0563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22.3136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combination_00000001_00110110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0.946128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0.01879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7.4744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3.3024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8.0952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2.2059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22.3136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  <a:tr h="15846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combination_00000001_00111010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0.943995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0.013601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7.4744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3.601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8.0952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2.2318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22.3136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23" marR="8523" marT="8523" marB="0" anchor="b"/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6588224" y="89727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reverse strand:</a:t>
            </a:r>
          </a:p>
          <a:p>
            <a:r>
              <a:rPr lang="en-US" sz="1200" dirty="0" smtClean="0"/>
              <a:t>G</a:t>
            </a:r>
            <a:r>
              <a:rPr lang="en-US" sz="1200" b="1" dirty="0" smtClean="0"/>
              <a:t>C</a:t>
            </a:r>
            <a:r>
              <a:rPr lang="en-US" sz="1200" dirty="0" smtClean="0"/>
              <a:t> -&gt; G</a:t>
            </a:r>
            <a:r>
              <a:rPr lang="en-US" sz="1200" b="1" dirty="0" smtClean="0"/>
              <a:t>T</a:t>
            </a:r>
            <a:r>
              <a:rPr lang="en-US" sz="1200" dirty="0" smtClean="0"/>
              <a:t> change</a:t>
            </a:r>
            <a:endParaRPr lang="en-US" sz="1200" dirty="0"/>
          </a:p>
        </p:txBody>
      </p:sp>
      <p:sp>
        <p:nvSpPr>
          <p:cNvPr id="8" name="Textfeld 7"/>
          <p:cNvSpPr txBox="1"/>
          <p:nvPr/>
        </p:nvSpPr>
        <p:spPr>
          <a:xfrm>
            <a:off x="179512" y="-9217"/>
            <a:ext cx="1209370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dirty="0" smtClean="0"/>
              <a:t>example 4: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51520" y="4725144"/>
            <a:ext cx="87129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400" dirty="0" smtClean="0"/>
              <a:t> good genotype distribution</a:t>
            </a:r>
          </a:p>
          <a:p>
            <a:pPr>
              <a:buFontTx/>
              <a:buChar char="-"/>
            </a:pPr>
            <a:r>
              <a:rPr lang="en-US" sz="1400" dirty="0" smtClean="0"/>
              <a:t> much stronger expression of one </a:t>
            </a:r>
            <a:r>
              <a:rPr lang="en-US" sz="1400" dirty="0" err="1" smtClean="0"/>
              <a:t>isoform</a:t>
            </a:r>
            <a:r>
              <a:rPr lang="en-US" sz="1400" dirty="0" smtClean="0"/>
              <a:t> in </a:t>
            </a:r>
            <a:r>
              <a:rPr lang="en-US" sz="1400" dirty="0" err="1" smtClean="0"/>
              <a:t>hom</a:t>
            </a:r>
            <a:r>
              <a:rPr lang="en-US" sz="1400" dirty="0" smtClean="0"/>
              <a:t>. alt. individuals</a:t>
            </a:r>
          </a:p>
          <a:p>
            <a:pPr>
              <a:buFontTx/>
              <a:buChar char="-"/>
            </a:pPr>
            <a:r>
              <a:rPr lang="en-US" sz="1400" dirty="0"/>
              <a:t> </a:t>
            </a:r>
            <a:r>
              <a:rPr lang="en-US" sz="1400" dirty="0" smtClean="0"/>
              <a:t>lack of other </a:t>
            </a:r>
            <a:r>
              <a:rPr lang="en-US" sz="1400" dirty="0" err="1" smtClean="0"/>
              <a:t>isoforms</a:t>
            </a:r>
            <a:r>
              <a:rPr lang="en-US" sz="1400" dirty="0" smtClean="0"/>
              <a:t> in </a:t>
            </a:r>
            <a:r>
              <a:rPr lang="en-US" sz="1400" dirty="0" err="1" smtClean="0"/>
              <a:t>hom</a:t>
            </a:r>
            <a:r>
              <a:rPr lang="en-US" sz="1400" dirty="0" smtClean="0"/>
              <a:t>. alt. individuals</a:t>
            </a:r>
            <a:endParaRPr lang="en-US" sz="1400" dirty="0"/>
          </a:p>
        </p:txBody>
      </p:sp>
      <p:sp>
        <p:nvSpPr>
          <p:cNvPr id="10" name="Textfeld 9"/>
          <p:cNvSpPr txBox="1"/>
          <p:nvPr/>
        </p:nvSpPr>
        <p:spPr>
          <a:xfrm>
            <a:off x="2411760" y="573325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It’s a GY-&gt;GY change with large effect?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1589</Words>
  <Application>Microsoft Office PowerPoint</Application>
  <PresentationFormat>On-screen Show (4:3)</PresentationFormat>
  <Paragraphs>1101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Larissa-Design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m.barann</dc:creator>
  <cp:lastModifiedBy>Gabrielle Bertier</cp:lastModifiedBy>
  <cp:revision>55</cp:revision>
  <dcterms:created xsi:type="dcterms:W3CDTF">2012-08-09T11:41:54Z</dcterms:created>
  <dcterms:modified xsi:type="dcterms:W3CDTF">2012-10-18T13:22:48Z</dcterms:modified>
</cp:coreProperties>
</file>